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9" r:id="rId3"/>
    <p:sldId id="268" r:id="rId4"/>
    <p:sldId id="270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errin eren" userId="7162a9c27158d1eb" providerId="LiveId" clId="{9E5D9472-67FF-44AE-B5FB-F4BCF0B61DB4}"/>
    <pc:docChg chg="custSel modSld">
      <pc:chgData name="zerrin eren" userId="7162a9c27158d1eb" providerId="LiveId" clId="{9E5D9472-67FF-44AE-B5FB-F4BCF0B61DB4}" dt="2021-03-15T14:10:00.920" v="19" actId="20577"/>
      <pc:docMkLst>
        <pc:docMk/>
      </pc:docMkLst>
      <pc:sldChg chg="modSp mod">
        <pc:chgData name="zerrin eren" userId="7162a9c27158d1eb" providerId="LiveId" clId="{9E5D9472-67FF-44AE-B5FB-F4BCF0B61DB4}" dt="2021-03-15T13:59:40.005" v="17" actId="790"/>
        <pc:sldMkLst>
          <pc:docMk/>
          <pc:sldMk cId="1419513011" sldId="268"/>
        </pc:sldMkLst>
        <pc:spChg chg="mod">
          <ac:chgData name="zerrin eren" userId="7162a9c27158d1eb" providerId="LiveId" clId="{9E5D9472-67FF-44AE-B5FB-F4BCF0B61DB4}" dt="2021-03-15T13:59:40.005" v="17" actId="790"/>
          <ac:spMkLst>
            <pc:docMk/>
            <pc:sldMk cId="1419513011" sldId="268"/>
            <ac:spMk id="3" creationId="{886199DA-6319-4D7F-B45A-3E813FD2EDC9}"/>
          </ac:spMkLst>
        </pc:spChg>
      </pc:sldChg>
      <pc:sldChg chg="modSp mod">
        <pc:chgData name="zerrin eren" userId="7162a9c27158d1eb" providerId="LiveId" clId="{9E5D9472-67FF-44AE-B5FB-F4BCF0B61DB4}" dt="2021-03-15T14:10:00.920" v="19" actId="20577"/>
        <pc:sldMkLst>
          <pc:docMk/>
          <pc:sldMk cId="2193276441" sldId="269"/>
        </pc:sldMkLst>
        <pc:spChg chg="mod">
          <ac:chgData name="zerrin eren" userId="7162a9c27158d1eb" providerId="LiveId" clId="{9E5D9472-67FF-44AE-B5FB-F4BCF0B61DB4}" dt="2021-03-15T13:53:28.513" v="0" actId="790"/>
          <ac:spMkLst>
            <pc:docMk/>
            <pc:sldMk cId="2193276441" sldId="269"/>
            <ac:spMk id="2" creationId="{03149753-176C-4D0F-9E3E-9FFAAD140FA6}"/>
          </ac:spMkLst>
        </pc:spChg>
        <pc:spChg chg="mod">
          <ac:chgData name="zerrin eren" userId="7162a9c27158d1eb" providerId="LiveId" clId="{9E5D9472-67FF-44AE-B5FB-F4BCF0B61DB4}" dt="2021-03-15T14:10:00.920" v="19" actId="20577"/>
          <ac:spMkLst>
            <pc:docMk/>
            <pc:sldMk cId="2193276441" sldId="269"/>
            <ac:spMk id="3" creationId="{4BDA0FB0-53D0-4568-9914-9EE881D9468B}"/>
          </ac:spMkLst>
        </pc:spChg>
      </pc:sldChg>
      <pc:sldChg chg="modSp mod">
        <pc:chgData name="zerrin eren" userId="7162a9c27158d1eb" providerId="LiveId" clId="{9E5D9472-67FF-44AE-B5FB-F4BCF0B61DB4}" dt="2021-03-15T13:59:58.658" v="18" actId="790"/>
        <pc:sldMkLst>
          <pc:docMk/>
          <pc:sldMk cId="3272220741" sldId="270"/>
        </pc:sldMkLst>
        <pc:spChg chg="mod">
          <ac:chgData name="zerrin eren" userId="7162a9c27158d1eb" providerId="LiveId" clId="{9E5D9472-67FF-44AE-B5FB-F4BCF0B61DB4}" dt="2021-03-15T13:59:58.658" v="18" actId="790"/>
          <ac:spMkLst>
            <pc:docMk/>
            <pc:sldMk cId="3272220741" sldId="270"/>
            <ac:spMk id="3" creationId="{1758EC36-861C-439F-81FD-5CA2BE101C6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67401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8409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6080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2052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52452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177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50208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0564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8888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1920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12192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8302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8505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80C843-7F96-4D9F-8BA4-F188DF73B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Concept of literature in the 16th century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4C83AB-E6D7-4160-84C0-F4ECD80AD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319"/>
            <a:ext cx="11049802" cy="5041230"/>
          </a:xfrm>
        </p:spPr>
        <p:txBody>
          <a:bodyPr/>
          <a:lstStyle/>
          <a:p>
            <a:r>
              <a:rPr lang="en-GB" sz="2400" dirty="0"/>
              <a:t>Rhetoric</a:t>
            </a:r>
            <a:r>
              <a:rPr lang="tr-TR" sz="2400" dirty="0"/>
              <a:t> in </a:t>
            </a:r>
            <a:r>
              <a:rPr lang="en-GB" sz="2400" dirty="0"/>
              <a:t>the</a:t>
            </a:r>
            <a:r>
              <a:rPr lang="tr-TR" sz="2400" dirty="0"/>
              <a:t> </a:t>
            </a:r>
            <a:r>
              <a:rPr lang="en-GB" sz="2400" dirty="0"/>
              <a:t>Renaissance</a:t>
            </a:r>
            <a:r>
              <a:rPr lang="tr-TR" sz="2400" dirty="0"/>
              <a:t> sense </a:t>
            </a:r>
            <a:r>
              <a:rPr lang="en-GB" sz="2400" dirty="0"/>
              <a:t>means</a:t>
            </a:r>
            <a:r>
              <a:rPr lang="tr-TR" sz="2400" dirty="0"/>
              <a:t> </a:t>
            </a:r>
            <a:r>
              <a:rPr lang="en-GB" sz="2400" dirty="0"/>
              <a:t>the</a:t>
            </a:r>
            <a:r>
              <a:rPr lang="tr-TR" sz="2400" dirty="0"/>
              <a:t> art of </a:t>
            </a:r>
            <a:r>
              <a:rPr lang="en-GB" sz="2400" dirty="0"/>
              <a:t>ornamentation</a:t>
            </a:r>
          </a:p>
          <a:p>
            <a:pPr marL="0" indent="0">
              <a:buNone/>
            </a:pPr>
            <a:r>
              <a:rPr lang="en-GB" sz="2400" b="1" dirty="0"/>
              <a:t>There are 3 major styles in</a:t>
            </a:r>
            <a:r>
              <a:rPr lang="tr-TR" sz="2400" b="1" dirty="0"/>
              <a:t> </a:t>
            </a:r>
            <a:r>
              <a:rPr lang="en-GB" sz="2400" b="1" dirty="0"/>
              <a:t>Renaissance</a:t>
            </a:r>
            <a:r>
              <a:rPr lang="tr-TR" sz="2400" b="1" dirty="0"/>
              <a:t> art.</a:t>
            </a:r>
          </a:p>
          <a:p>
            <a:pPr marL="514350" indent="-514350" algn="just">
              <a:buAutoNum type="arabicPeriod"/>
            </a:pPr>
            <a:r>
              <a:rPr lang="en-GB" sz="2400" dirty="0"/>
              <a:t>High Style</a:t>
            </a:r>
            <a:r>
              <a:rPr lang="tr-TR" sz="2400" dirty="0"/>
              <a:t>: </a:t>
            </a:r>
            <a:r>
              <a:rPr lang="en-GB" sz="2400" dirty="0"/>
              <a:t>It</a:t>
            </a:r>
            <a:r>
              <a:rPr lang="tr-TR" sz="2400" dirty="0"/>
              <a:t> </a:t>
            </a:r>
            <a:r>
              <a:rPr lang="en-GB" sz="2400" dirty="0"/>
              <a:t>was</a:t>
            </a:r>
            <a:r>
              <a:rPr lang="tr-TR" sz="2400" dirty="0"/>
              <a:t> </a:t>
            </a:r>
            <a:r>
              <a:rPr lang="en-GB" sz="2400" dirty="0"/>
              <a:t>the style that was exalted above ordinary</a:t>
            </a:r>
            <a:r>
              <a:rPr lang="tr-TR" sz="2400" dirty="0"/>
              <a:t> </a:t>
            </a:r>
            <a:r>
              <a:rPr lang="en-GB" sz="2400" dirty="0"/>
              <a:t>speech. Language is more formal than ordinary language.</a:t>
            </a:r>
            <a:r>
              <a:rPr lang="tr-TR" sz="2400" dirty="0"/>
              <a:t> </a:t>
            </a:r>
            <a:r>
              <a:rPr lang="en-GB" sz="2400" dirty="0"/>
              <a:t>It’s</a:t>
            </a:r>
            <a:r>
              <a:rPr lang="tr-TR" sz="2400" dirty="0"/>
              <a:t> </a:t>
            </a:r>
            <a:r>
              <a:rPr lang="en-GB" sz="2400" dirty="0"/>
              <a:t>the</a:t>
            </a:r>
            <a:r>
              <a:rPr lang="tr-TR" sz="2400" dirty="0"/>
              <a:t> </a:t>
            </a:r>
            <a:r>
              <a:rPr lang="en-GB" sz="2400" dirty="0"/>
              <a:t>style</a:t>
            </a:r>
            <a:r>
              <a:rPr lang="tr-TR" sz="2400" dirty="0"/>
              <a:t> of </a:t>
            </a:r>
            <a:r>
              <a:rPr lang="en-GB" sz="2400" dirty="0"/>
              <a:t>epic</a:t>
            </a:r>
            <a:r>
              <a:rPr lang="tr-TR" sz="2400" dirty="0"/>
              <a:t> </a:t>
            </a:r>
            <a:r>
              <a:rPr lang="en-GB" sz="2400" dirty="0"/>
              <a:t>and</a:t>
            </a:r>
            <a:r>
              <a:rPr lang="tr-TR" sz="2400" dirty="0"/>
              <a:t> </a:t>
            </a:r>
            <a:r>
              <a:rPr lang="en-GB" sz="2400" dirty="0"/>
              <a:t>romance</a:t>
            </a:r>
          </a:p>
          <a:p>
            <a:pPr marL="514350" indent="-514350">
              <a:buAutoNum type="arabicPeriod"/>
            </a:pPr>
            <a:r>
              <a:rPr lang="en-GB" sz="2400" dirty="0"/>
              <a:t>The Middle Style (Mean)</a:t>
            </a:r>
            <a:r>
              <a:rPr lang="tr-TR" sz="2400" dirty="0"/>
              <a:t>: </a:t>
            </a:r>
            <a:r>
              <a:rPr lang="en-GB" sz="2400" dirty="0"/>
              <a:t>The language is neither too formal nor too colloquial. It’s the style of sonnet</a:t>
            </a:r>
          </a:p>
          <a:p>
            <a:pPr marL="514350" indent="-514350">
              <a:buAutoNum type="arabicPeriod"/>
            </a:pPr>
            <a:r>
              <a:rPr lang="en-GB" sz="2400" dirty="0"/>
              <a:t>The Low Style</a:t>
            </a:r>
            <a:r>
              <a:rPr lang="tr-TR" sz="2400" dirty="0"/>
              <a:t>: </a:t>
            </a:r>
            <a:r>
              <a:rPr lang="en-GB" sz="2400" dirty="0"/>
              <a:t>The language is colloquial. It’ the style of pastoral</a:t>
            </a:r>
          </a:p>
          <a:p>
            <a:pPr marL="0" indent="0">
              <a:buNone/>
            </a:pPr>
            <a:r>
              <a:rPr lang="en-GB" sz="2400" b="1" dirty="0"/>
              <a:t>Decorum</a:t>
            </a:r>
            <a:r>
              <a:rPr lang="en-GB" sz="2400" dirty="0"/>
              <a:t> in the Renaissance sense means the proper style to suit the kind of the poetry</a:t>
            </a:r>
          </a:p>
        </p:txBody>
      </p:sp>
    </p:spTree>
    <p:extLst>
      <p:ext uri="{BB962C8B-B14F-4D97-AF65-F5344CB8AC3E}">
        <p14:creationId xmlns:p14="http://schemas.microsoft.com/office/powerpoint/2010/main" val="3693041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149753-176C-4D0F-9E3E-9FFAAD140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Writers of the Period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DA0FB0-53D0-4568-9914-9EE881D94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Courtiers</a:t>
            </a:r>
          </a:p>
          <a:p>
            <a:r>
              <a:rPr lang="en-GB" b="1" dirty="0"/>
              <a:t>Patron</a:t>
            </a:r>
            <a:r>
              <a:rPr lang="en-GB" dirty="0"/>
              <a:t>: During this period, it’s impossible to make money </a:t>
            </a:r>
            <a:r>
              <a:rPr lang="tr-TR" dirty="0"/>
              <a:t>on</a:t>
            </a:r>
            <a:r>
              <a:rPr lang="en-GB" dirty="0"/>
              <a:t> literature. So the writer </a:t>
            </a:r>
            <a:r>
              <a:rPr lang="en-GB" dirty="0" err="1"/>
              <a:t>dedica</a:t>
            </a:r>
            <a:r>
              <a:rPr lang="tr-TR" dirty="0"/>
              <a:t>t</a:t>
            </a:r>
            <a:r>
              <a:rPr lang="en-GB" dirty="0"/>
              <a:t>ed his book to a rich man. This rich man became patron and gave money</a:t>
            </a:r>
            <a:endParaRPr lang="tr-TR" dirty="0"/>
          </a:p>
          <a:p>
            <a:r>
              <a:rPr lang="en-GB" b="1" dirty="0"/>
              <a:t>University Witts</a:t>
            </a:r>
          </a:p>
        </p:txBody>
      </p:sp>
    </p:spTree>
    <p:extLst>
      <p:ext uri="{BB962C8B-B14F-4D97-AF65-F5344CB8AC3E}">
        <p14:creationId xmlns:p14="http://schemas.microsoft.com/office/powerpoint/2010/main" val="2193276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1FF87F-F8F7-4113-9DE4-5FA2B29D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Poetry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6199DA-6319-4D7F-B45A-3E813FD2E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24745"/>
            <a:ext cx="8229600" cy="5001419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/>
              <a:t>During the Renaissance, there were 4 poetic traditions:</a:t>
            </a:r>
            <a:endParaRPr lang="tr-TR" sz="2400" b="1" dirty="0"/>
          </a:p>
          <a:p>
            <a:pPr marL="0" indent="0">
              <a:buNone/>
            </a:pPr>
            <a:r>
              <a:rPr lang="en-GB" sz="2400" b="1" dirty="0"/>
              <a:t>1- Heroic Tradition</a:t>
            </a:r>
            <a:endParaRPr lang="tr-TR" sz="2400" b="1" dirty="0"/>
          </a:p>
          <a:p>
            <a:pPr marL="0" indent="0">
              <a:buNone/>
            </a:pPr>
            <a:r>
              <a:rPr lang="en-GB" sz="2400" dirty="0"/>
              <a:t>Edmund</a:t>
            </a:r>
            <a:r>
              <a:rPr lang="tr-TR" sz="2400" dirty="0"/>
              <a:t> </a:t>
            </a:r>
            <a:r>
              <a:rPr lang="en-GB" sz="2400" dirty="0"/>
              <a:t>Spenser’s</a:t>
            </a:r>
            <a:r>
              <a:rPr lang="tr-TR" sz="2400" dirty="0"/>
              <a:t> </a:t>
            </a:r>
            <a:r>
              <a:rPr lang="tr-TR" sz="2400" i="1" dirty="0" err="1"/>
              <a:t>The</a:t>
            </a:r>
            <a:r>
              <a:rPr lang="tr-TR" sz="2400" dirty="0"/>
              <a:t> </a:t>
            </a:r>
            <a:r>
              <a:rPr lang="tr-TR" sz="2400" i="1" dirty="0" err="1"/>
              <a:t>Faerie</a:t>
            </a:r>
            <a:r>
              <a:rPr lang="tr-TR" sz="2400" i="1" dirty="0"/>
              <a:t> </a:t>
            </a:r>
            <a:r>
              <a:rPr lang="tr-TR" sz="2400" i="1" dirty="0" err="1"/>
              <a:t>Queene</a:t>
            </a:r>
            <a:endParaRPr lang="en-GB" sz="2400" i="1" dirty="0"/>
          </a:p>
          <a:p>
            <a:pPr marL="0" indent="0">
              <a:buNone/>
            </a:pPr>
            <a:r>
              <a:rPr lang="en-GB" sz="2400" b="1" dirty="0"/>
              <a:t>2- Ovidian Tradition</a:t>
            </a:r>
            <a:endParaRPr lang="tr-TR" sz="2400" b="1" dirty="0"/>
          </a:p>
          <a:p>
            <a:pPr marL="0" indent="0">
              <a:buNone/>
            </a:pPr>
            <a:r>
              <a:rPr lang="en-GB" sz="2400" dirty="0"/>
              <a:t>Christopher Marlowe’s </a:t>
            </a:r>
            <a:r>
              <a:rPr lang="en-GB" sz="2400" i="1" dirty="0"/>
              <a:t>Hero and Leander</a:t>
            </a:r>
          </a:p>
          <a:p>
            <a:pPr marL="0" indent="0">
              <a:buNone/>
            </a:pPr>
            <a:r>
              <a:rPr lang="tr-TR" sz="2400" dirty="0"/>
              <a:t>William </a:t>
            </a:r>
            <a:r>
              <a:rPr lang="en-GB" sz="2400" dirty="0"/>
              <a:t>Shakespeare’s</a:t>
            </a:r>
            <a:r>
              <a:rPr lang="tr-TR" sz="2400" dirty="0"/>
              <a:t> </a:t>
            </a:r>
            <a:r>
              <a:rPr lang="en-GB" sz="2400" i="1" dirty="0"/>
              <a:t>Venus</a:t>
            </a:r>
            <a:r>
              <a:rPr lang="tr-TR" sz="2400" i="1" dirty="0"/>
              <a:t> </a:t>
            </a:r>
            <a:r>
              <a:rPr lang="tr-TR" sz="2400" i="1" dirty="0" err="1"/>
              <a:t>and</a:t>
            </a:r>
            <a:r>
              <a:rPr lang="tr-TR" sz="2400" i="1" dirty="0"/>
              <a:t> </a:t>
            </a:r>
            <a:r>
              <a:rPr lang="en-GB" sz="2400" i="1" dirty="0"/>
              <a:t>Adonis</a:t>
            </a:r>
          </a:p>
          <a:p>
            <a:pPr marL="0" indent="0">
              <a:buNone/>
            </a:pPr>
            <a:r>
              <a:rPr lang="en-GB" sz="2400" b="1" dirty="0"/>
              <a:t>3- Pastoral Tradition</a:t>
            </a:r>
            <a:endParaRPr lang="tr-TR" sz="2400" b="1" dirty="0"/>
          </a:p>
          <a:p>
            <a:pPr marL="0" indent="0">
              <a:buNone/>
            </a:pPr>
            <a:r>
              <a:rPr lang="en-GB" sz="2400" dirty="0"/>
              <a:t>Spenser’s </a:t>
            </a:r>
            <a:r>
              <a:rPr lang="en-GB" sz="2400" i="1" dirty="0"/>
              <a:t>The Shepherd's Calendar </a:t>
            </a:r>
          </a:p>
          <a:p>
            <a:pPr marL="0" indent="0">
              <a:buNone/>
            </a:pPr>
            <a:r>
              <a:rPr lang="tr-TR" sz="2400" dirty="0"/>
              <a:t>Michael </a:t>
            </a:r>
            <a:r>
              <a:rPr lang="en-GB" sz="2400" dirty="0"/>
              <a:t>Drayton’s</a:t>
            </a:r>
            <a:r>
              <a:rPr lang="tr-TR" sz="2400" dirty="0"/>
              <a:t> </a:t>
            </a:r>
            <a:r>
              <a:rPr lang="en-GB" sz="2400" i="1" dirty="0"/>
              <a:t>Idea</a:t>
            </a:r>
            <a:r>
              <a:rPr lang="tr-TR" sz="2400" i="1" dirty="0"/>
              <a:t>, </a:t>
            </a:r>
            <a:r>
              <a:rPr lang="tr-TR" sz="2400" i="1" dirty="0" err="1"/>
              <a:t>the</a:t>
            </a:r>
            <a:r>
              <a:rPr lang="tr-TR" sz="2400" i="1" dirty="0"/>
              <a:t> </a:t>
            </a:r>
            <a:r>
              <a:rPr lang="en-GB" sz="2400" i="1" dirty="0"/>
              <a:t>Shepherd’s</a:t>
            </a:r>
            <a:r>
              <a:rPr lang="tr-TR" sz="2400" i="1" dirty="0"/>
              <a:t> </a:t>
            </a:r>
            <a:r>
              <a:rPr lang="en-GB" sz="2400" i="1" dirty="0"/>
              <a:t>Garland</a:t>
            </a:r>
            <a:endParaRPr lang="en-GB" sz="2400" dirty="0"/>
          </a:p>
          <a:p>
            <a:pPr marL="0" indent="0">
              <a:buNone/>
            </a:pPr>
            <a:r>
              <a:rPr lang="en-GB" sz="2400" b="1" dirty="0"/>
              <a:t>4- Sonnet Tradition</a:t>
            </a:r>
            <a:r>
              <a:rPr lang="tr-TR" sz="2400" b="1" dirty="0"/>
              <a:t> </a:t>
            </a:r>
          </a:p>
          <a:p>
            <a:pPr marL="0" indent="0">
              <a:buNone/>
            </a:pPr>
            <a:r>
              <a:rPr lang="en-GB" sz="2400" dirty="0"/>
              <a:t>Sir Philip Sidney’s </a:t>
            </a:r>
            <a:r>
              <a:rPr lang="en-GB" sz="2400" i="1" dirty="0"/>
              <a:t>Astrophel and Stella</a:t>
            </a:r>
          </a:p>
        </p:txBody>
      </p:sp>
    </p:spTree>
    <p:extLst>
      <p:ext uri="{BB962C8B-B14F-4D97-AF65-F5344CB8AC3E}">
        <p14:creationId xmlns:p14="http://schemas.microsoft.com/office/powerpoint/2010/main" val="1419513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7A60B1-D7D7-4B42-8BB0-3C4562FD6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58EC36-861C-439F-81FD-5CA2BE101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	</a:t>
            </a:r>
            <a:r>
              <a:rPr lang="en-GB" dirty="0"/>
              <a:t>The analysis of the following poem</a:t>
            </a:r>
          </a:p>
          <a:p>
            <a:pPr marL="0" indent="0">
              <a:buNone/>
            </a:pPr>
            <a:r>
              <a:rPr lang="en-US" dirty="0"/>
              <a:t>“The Long Love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en-US" dirty="0"/>
              <a:t>in my Thought Doth Harbor”-Sir Thomas Wyatt the Elder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2220741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228</Words>
  <Application>Microsoft Office PowerPoint</Application>
  <PresentationFormat>Geniş ekran</PresentationFormat>
  <Paragraphs>25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6" baseType="lpstr">
      <vt:lpstr>Arial</vt:lpstr>
      <vt:lpstr>Varsayılan Tasarım</vt:lpstr>
      <vt:lpstr>Concept of literature in the 16th century</vt:lpstr>
      <vt:lpstr>Writers of the Period</vt:lpstr>
      <vt:lpstr>Poetry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zerrin eren</cp:lastModifiedBy>
  <cp:revision>8</cp:revision>
  <dcterms:created xsi:type="dcterms:W3CDTF">2020-03-18T11:30:15Z</dcterms:created>
  <dcterms:modified xsi:type="dcterms:W3CDTF">2021-03-15T14:23:13Z</dcterms:modified>
</cp:coreProperties>
</file>